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  <p:sldMasterId id="2147483960" r:id="rId2"/>
  </p:sldMasterIdLst>
  <p:notesMasterIdLst>
    <p:notesMasterId r:id="rId14"/>
  </p:notesMasterIdLst>
  <p:sldIdLst>
    <p:sldId id="256" r:id="rId3"/>
    <p:sldId id="25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  <p:sldId id="26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100"/>
    <a:srgbClr val="244500"/>
    <a:srgbClr val="05A5E1"/>
    <a:srgbClr val="A5E105"/>
    <a:srgbClr val="690303"/>
    <a:srgbClr val="46280D"/>
    <a:srgbClr val="956537"/>
    <a:srgbClr val="FFFFFE"/>
    <a:srgbClr val="F0C193"/>
    <a:srgbClr val="162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8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D37C22-6272-4FF6-AD43-ECEF0CC047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5486400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12BA484-EDB9-4C83-A70A-40AD1182DC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51816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330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2E67-F7B7-4583-991C-10BA18AC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C527E-0F98-41D7-9B2B-F326F1D16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89BE86-6ED8-47AC-89BB-AEA692105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43600" y="1295400"/>
            <a:ext cx="1676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A97F1-04DA-4B64-B131-E913D745C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48260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33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0" y="3632607"/>
            <a:ext cx="10994760" cy="1628852"/>
          </a:xfrm>
          <a:noFill/>
          <a:effectLst/>
        </p:spPr>
        <p:txBody>
          <a:bodyPr>
            <a:normAutofit/>
          </a:bodyPr>
          <a:lstStyle>
            <a:lvl1pPr algn="r">
              <a:defRPr sz="4800">
                <a:solidFill>
                  <a:srgbClr val="FBFF53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0" y="5261460"/>
            <a:ext cx="10994760" cy="814427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3733" b="0" i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23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782113"/>
            <a:ext cx="10994760" cy="985720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BFF5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800148"/>
            <a:ext cx="10994760" cy="4479341"/>
          </a:xfrm>
        </p:spPr>
        <p:txBody>
          <a:bodyPr/>
          <a:lstStyle>
            <a:lvl1pPr algn="l">
              <a:defRPr sz="3733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1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934" y="578507"/>
            <a:ext cx="753344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BFF5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934" y="1598079"/>
            <a:ext cx="7533447" cy="4681415"/>
          </a:xfrm>
        </p:spPr>
        <p:txBody>
          <a:bodyPr/>
          <a:lstStyle>
            <a:lvl1pPr>
              <a:defRPr sz="3733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522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1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4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782114"/>
            <a:ext cx="10994761" cy="1018033"/>
          </a:xfrm>
        </p:spPr>
        <p:txBody>
          <a:bodyPr>
            <a:normAutofit/>
          </a:bodyPr>
          <a:lstStyle>
            <a:lvl1pPr algn="r">
              <a:defRPr sz="4800" baseline="0">
                <a:solidFill>
                  <a:srgbClr val="FBFF5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2207360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782721"/>
            <a:ext cx="5386917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2207360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782721"/>
            <a:ext cx="5389033" cy="2850495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</a:defRPr>
            </a:lvl1pPr>
            <a:lvl2pPr algn="ctr">
              <a:defRPr sz="2667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133">
                <a:solidFill>
                  <a:schemeClr val="bg1"/>
                </a:solidFill>
              </a:defRPr>
            </a:lvl4pPr>
            <a:lvl5pPr algn="ctr"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9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4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65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31DF-D5C4-4C54-88AB-FEC202B18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1DCA2-604A-4A47-8CBE-16601448A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49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277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33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09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7967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7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7751-8F9B-4A35-8F94-5F880C9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E2434-E7B1-49C5-89C2-40051095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9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2D7F-36B8-482C-8ABC-09A610B1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CCF6-1C6E-4C4E-8722-DF77E1251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DAD6C-EC1F-4240-85BC-CB40A0CBA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8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090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A8A0-6EF4-4707-AF5A-DFF362C7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BC7DF-7C3E-4097-A90D-0D88A2972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4E13F-1131-4F3B-AD9E-C7C9E502F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D479B-006F-46EB-BC94-C797AE881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2EB9B-96C1-49EA-B7B6-E25D2C104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23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C489-B52B-4543-9E0E-793F44CC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64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41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C25C-9BD0-4257-B151-37966F795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14D8D-7234-4410-AB17-4CDF110B6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68427-FD0C-44A7-BBEC-D23D3C2E1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237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CD64-AC0A-4A75-91A1-DDE7BA2F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ACD7E-9EFB-40DE-92CF-14780631A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1A462-5657-4758-BC57-C79CC1E41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2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C7BE6DA-EA6D-4159-959C-664173A51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670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Topic Goes Here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C34C5E9-BBB0-43B3-8C0F-5F43B8B7A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18562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F2E5C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867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58844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5338" y="4948811"/>
            <a:ext cx="5946662" cy="162885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Vocabulary 14</a:t>
            </a:r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24" y="1714976"/>
            <a:ext cx="10387174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Deft </a:t>
            </a:r>
            <a:r>
              <a:rPr lang="en-US" dirty="0">
                <a:solidFill>
                  <a:schemeClr val="bg1"/>
                </a:solidFill>
              </a:rPr>
              <a:t>(Adj)</a:t>
            </a:r>
          </a:p>
        </p:txBody>
      </p:sp>
      <p:sp>
        <p:nvSpPr>
          <p:cNvPr id="3" name="Rectangle 2"/>
          <p:cNvSpPr/>
          <p:nvPr/>
        </p:nvSpPr>
        <p:spPr>
          <a:xfrm>
            <a:off x="923322" y="3082304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4565" y="1086898"/>
            <a:ext cx="5531118" cy="5241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46" y="4823401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magician was so </a:t>
            </a:r>
            <a:r>
              <a:rPr lang="en-US" sz="2000" b="1" dirty="0">
                <a:solidFill>
                  <a:schemeClr val="bg1"/>
                </a:solidFill>
              </a:rPr>
              <a:t>DEFT</a:t>
            </a:r>
            <a:r>
              <a:rPr lang="en-US" sz="2000" dirty="0">
                <a:solidFill>
                  <a:schemeClr val="bg1"/>
                </a:solidFill>
              </a:rPr>
              <a:t> with a pack of cards he could deal off the bottom with everyone watching, and no one was the wiser.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133F95-FBE4-4997-AC22-7143D202E3AA}"/>
              </a:ext>
            </a:extLst>
          </p:cNvPr>
          <p:cNvSpPr/>
          <p:nvPr/>
        </p:nvSpPr>
        <p:spPr>
          <a:xfrm>
            <a:off x="1134969" y="3204112"/>
            <a:ext cx="3601040" cy="128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64CE14-362F-4CD2-ABE8-EA7C6412D944}"/>
              </a:ext>
            </a:extLst>
          </p:cNvPr>
          <p:cNvSpPr/>
          <p:nvPr/>
        </p:nvSpPr>
        <p:spPr>
          <a:xfrm>
            <a:off x="6375338" y="1368283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B48D2A9-8C5E-4A1A-8C65-6C399FCB2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722" y="3305433"/>
            <a:ext cx="2562225" cy="1038225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DBEC2E1C-111E-4373-A654-3FF0E634D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636" y="1743024"/>
            <a:ext cx="47529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79" y="1457839"/>
            <a:ext cx="11087100" cy="1371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Ubiquitous </a:t>
            </a:r>
            <a:r>
              <a:rPr lang="en-US" dirty="0">
                <a:solidFill>
                  <a:schemeClr val="bg1"/>
                </a:solidFill>
              </a:rPr>
              <a:t>(Adj)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222" y="3100359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4564" y="1110338"/>
            <a:ext cx="5531118" cy="5241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009" y="4997195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Computers were once rare, but today they are more </a:t>
            </a:r>
            <a:r>
              <a:rPr lang="en-US" sz="2000" b="1" dirty="0">
                <a:solidFill>
                  <a:schemeClr val="bg1"/>
                </a:solidFill>
              </a:rPr>
              <a:t>UBIQUITOUS</a:t>
            </a:r>
            <a:r>
              <a:rPr lang="en-US" sz="2000" dirty="0">
                <a:solidFill>
                  <a:schemeClr val="bg1"/>
                </a:solidFill>
              </a:rPr>
              <a:t> than typewriters.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9EE04-7091-4D93-9C6F-56566EA6020B}"/>
              </a:ext>
            </a:extLst>
          </p:cNvPr>
          <p:cNvSpPr/>
          <p:nvPr/>
        </p:nvSpPr>
        <p:spPr>
          <a:xfrm>
            <a:off x="1289869" y="3219418"/>
            <a:ext cx="3601040" cy="128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8BF8F-E6CA-4677-BC60-DC38F48154F3}"/>
              </a:ext>
            </a:extLst>
          </p:cNvPr>
          <p:cNvSpPr/>
          <p:nvPr/>
        </p:nvSpPr>
        <p:spPr>
          <a:xfrm>
            <a:off x="6375337" y="1341764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FD38E3B-3FF5-42E7-84DF-8C8EFAF91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334" y="3244476"/>
            <a:ext cx="2695575" cy="1238250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low confidence">
            <a:extLst>
              <a:ext uri="{FF2B5EF4-FFF2-40B4-BE49-F238E27FC236}">
                <a16:creationId xmlns:a16="http://schemas.microsoft.com/office/drawing/2014/main" id="{D39972EF-782D-411B-B918-F713DF7E0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0" y="1735554"/>
            <a:ext cx="45148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2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03" y="1128875"/>
            <a:ext cx="10423011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Creditor </a:t>
            </a:r>
            <a:r>
              <a:rPr lang="en-US" dirty="0">
                <a:solidFill>
                  <a:schemeClr val="bg1"/>
                </a:solidFill>
              </a:rPr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222" y="2097324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9982" y="1216057"/>
            <a:ext cx="5493267" cy="515422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entire banking industry is based on performing as a </a:t>
            </a:r>
            <a:r>
              <a:rPr lang="en-US" sz="2000" b="1" dirty="0">
                <a:solidFill>
                  <a:schemeClr val="bg1"/>
                </a:solidFill>
              </a:rPr>
              <a:t>CREDITOR</a:t>
            </a:r>
            <a:r>
              <a:rPr lang="en-US" sz="2000" dirty="0">
                <a:solidFill>
                  <a:schemeClr val="bg1"/>
                </a:solidFill>
              </a:rPr>
              <a:t> for depositors, then turning around and becoming </a:t>
            </a:r>
            <a:r>
              <a:rPr lang="en-US" sz="2000" b="1" dirty="0">
                <a:solidFill>
                  <a:schemeClr val="bg1"/>
                </a:solidFill>
              </a:rPr>
              <a:t>CREDITORS</a:t>
            </a:r>
            <a:r>
              <a:rPr lang="en-US" sz="2000" dirty="0">
                <a:solidFill>
                  <a:schemeClr val="bg1"/>
                </a:solidFill>
              </a:rPr>
              <a:t> for borrowers.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06C2EE-C9A7-428A-A1E7-5813F973DD6A}"/>
              </a:ext>
            </a:extLst>
          </p:cNvPr>
          <p:cNvSpPr/>
          <p:nvPr/>
        </p:nvSpPr>
        <p:spPr>
          <a:xfrm>
            <a:off x="1289869" y="2205871"/>
            <a:ext cx="3601040" cy="1316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9BDBFA8-91D8-42E2-AF72-787D776A1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82" y="2300913"/>
            <a:ext cx="3076575" cy="10763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68E0DE-9A35-4C20-ACF5-B5BB77604482}"/>
              </a:ext>
            </a:extLst>
          </p:cNvPr>
          <p:cNvSpPr/>
          <p:nvPr/>
        </p:nvSpPr>
        <p:spPr>
          <a:xfrm>
            <a:off x="6363093" y="1377146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59771040-1DCB-4863-A317-8E79DFAC0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361" y="1497406"/>
            <a:ext cx="4862589" cy="426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1" y="1513978"/>
            <a:ext cx="10842814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Pillage </a:t>
            </a:r>
            <a:r>
              <a:rPr lang="en-US" dirty="0">
                <a:solidFill>
                  <a:schemeClr val="bg1"/>
                </a:solidFill>
              </a:rPr>
              <a:t>(V, N)</a:t>
            </a:r>
          </a:p>
        </p:txBody>
      </p:sp>
      <p:sp>
        <p:nvSpPr>
          <p:cNvPr id="3" name="Rectangle 2"/>
          <p:cNvSpPr/>
          <p:nvPr/>
        </p:nvSpPr>
        <p:spPr>
          <a:xfrm>
            <a:off x="974528" y="2744512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7924" y="1140551"/>
            <a:ext cx="5531118" cy="5241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46" y="4516428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After the kids and their school friends </a:t>
            </a:r>
            <a:r>
              <a:rPr lang="en-US" sz="2000" b="1" dirty="0">
                <a:solidFill>
                  <a:schemeClr val="bg1"/>
                </a:solidFill>
              </a:rPr>
              <a:t>PILLAGED</a:t>
            </a:r>
            <a:r>
              <a:rPr lang="en-US" sz="2000" dirty="0">
                <a:solidFill>
                  <a:schemeClr val="bg1"/>
                </a:solidFill>
              </a:rPr>
              <a:t> the refrigerator, there was nothing left but a little catsup and mustard.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BBCBAD-F9DF-4986-A444-F7BAAC36AB3E}"/>
              </a:ext>
            </a:extLst>
          </p:cNvPr>
          <p:cNvSpPr/>
          <p:nvPr/>
        </p:nvSpPr>
        <p:spPr>
          <a:xfrm>
            <a:off x="6363093" y="1377146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97B546-69E7-4DB9-8C75-800029C437FC}"/>
              </a:ext>
            </a:extLst>
          </p:cNvPr>
          <p:cNvSpPr/>
          <p:nvPr/>
        </p:nvSpPr>
        <p:spPr>
          <a:xfrm>
            <a:off x="1186175" y="2872328"/>
            <a:ext cx="3601040" cy="128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F5F10BB-F390-4989-B7BF-8D553CC78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41" y="1655239"/>
            <a:ext cx="4486275" cy="3943350"/>
          </a:xfrm>
          <a:prstGeom prst="rect">
            <a:avLst/>
          </a:prstGeom>
        </p:spPr>
      </p:pic>
      <p:pic>
        <p:nvPicPr>
          <p:cNvPr id="17" name="Picture 16" descr="Text, letter&#10;&#10;Description automatically generated">
            <a:extLst>
              <a:ext uri="{FF2B5EF4-FFF2-40B4-BE49-F238E27FC236}">
                <a16:creationId xmlns:a16="http://schemas.microsoft.com/office/drawing/2014/main" id="{C389E06C-608A-45DA-8594-43EA6FCE4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745" y="2872328"/>
            <a:ext cx="30099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2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18" y="1653852"/>
            <a:ext cx="10450013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Antecedent </a:t>
            </a:r>
            <a:r>
              <a:rPr lang="en-US" dirty="0">
                <a:solidFill>
                  <a:schemeClr val="bg1"/>
                </a:solidFill>
              </a:rPr>
              <a:t>(N, adj)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413" y="2878336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5364" y="1136579"/>
            <a:ext cx="5531118" cy="5241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9118" y="4610696"/>
            <a:ext cx="477108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atomic bomb was the </a:t>
            </a:r>
            <a:r>
              <a:rPr lang="en-US" sz="2000" b="1" dirty="0">
                <a:solidFill>
                  <a:schemeClr val="bg1"/>
                </a:solidFill>
              </a:rPr>
              <a:t>ANTECEDENT</a:t>
            </a:r>
            <a:r>
              <a:rPr lang="en-US" sz="2000" dirty="0">
                <a:solidFill>
                  <a:schemeClr val="bg1"/>
                </a:solidFill>
              </a:rPr>
              <a:t> to the hydrogen bomb.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07BD83-BB5C-4F08-BE37-C879BBA21B68}"/>
              </a:ext>
            </a:extLst>
          </p:cNvPr>
          <p:cNvSpPr/>
          <p:nvPr/>
        </p:nvSpPr>
        <p:spPr>
          <a:xfrm>
            <a:off x="1203436" y="3000144"/>
            <a:ext cx="3601040" cy="128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0FB13E-AE43-4172-89C9-C6BD00511D23}"/>
              </a:ext>
            </a:extLst>
          </p:cNvPr>
          <p:cNvSpPr/>
          <p:nvPr/>
        </p:nvSpPr>
        <p:spPr>
          <a:xfrm>
            <a:off x="6455431" y="1368005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4CC6D944-3F76-4288-99DF-29638729C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142" y="3029964"/>
            <a:ext cx="3190875" cy="1228725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E7CAFBA9-2E62-44B8-B9CB-861C5DFE2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561" y="1723695"/>
            <a:ext cx="43624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33" y="1791094"/>
            <a:ext cx="10385552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Embody </a:t>
            </a:r>
            <a:r>
              <a:rPr lang="en-US" dirty="0">
                <a:solidFill>
                  <a:schemeClr val="bg1"/>
                </a:solidFill>
              </a:rPr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3000734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19519" y="1124192"/>
            <a:ext cx="5531118" cy="5241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4" y="4742716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EMBODIMENT</a:t>
            </a:r>
            <a:r>
              <a:rPr lang="en-US" sz="2000" dirty="0">
                <a:solidFill>
                  <a:schemeClr val="bg1"/>
                </a:solidFill>
              </a:rPr>
              <a:t> of basic Christian virtues is to be found in the Boy Scouts’ oath every Scout must take to become a member.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281611-F01E-4C59-BC3F-C862DE308A9A}"/>
              </a:ext>
            </a:extLst>
          </p:cNvPr>
          <p:cNvSpPr/>
          <p:nvPr/>
        </p:nvSpPr>
        <p:spPr>
          <a:xfrm>
            <a:off x="1316546" y="3100714"/>
            <a:ext cx="3601040" cy="128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59539-DEF2-476F-B8A5-15F6C499392D}"/>
              </a:ext>
            </a:extLst>
          </p:cNvPr>
          <p:cNvSpPr/>
          <p:nvPr/>
        </p:nvSpPr>
        <p:spPr>
          <a:xfrm>
            <a:off x="6455431" y="1368005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BE254AB7-7718-40D2-9E0A-BBD0EFF2A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57" y="3171495"/>
            <a:ext cx="2952750" cy="1171575"/>
          </a:xfrm>
          <a:prstGeom prst="rect">
            <a:avLst/>
          </a:prstGeom>
        </p:spPr>
      </p:pic>
      <p:pic>
        <p:nvPicPr>
          <p:cNvPr id="17" name="Picture 1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ED09C38F-1A1E-448A-BE1A-3EC0C5D87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853" y="1575975"/>
            <a:ext cx="43624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71" y="1550601"/>
            <a:ext cx="10395242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Verbatim </a:t>
            </a:r>
            <a:r>
              <a:rPr lang="en-US" dirty="0">
                <a:solidFill>
                  <a:schemeClr val="bg1"/>
                </a:solidFill>
              </a:rPr>
              <a:t>(Adj, Adv)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5233" y="2663009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59363" y="1114023"/>
            <a:ext cx="5531118" cy="5241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1858" y="4356173"/>
            <a:ext cx="4771085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witness told the judge he couldn’t recite what the accused had said </a:t>
            </a:r>
            <a:r>
              <a:rPr lang="en-US" sz="2000" b="1" dirty="0">
                <a:solidFill>
                  <a:schemeClr val="bg1"/>
                </a:solidFill>
              </a:rPr>
              <a:t>VERBATIM</a:t>
            </a:r>
            <a:r>
              <a:rPr lang="en-US" sz="2000" dirty="0">
                <a:solidFill>
                  <a:schemeClr val="bg1"/>
                </a:solidFill>
              </a:rPr>
              <a:t>, but the essence of what he said was the accused thought the coach was “on the take.”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D5C5EA-B8ED-42FD-AED4-23FD4C22FB4F}"/>
              </a:ext>
            </a:extLst>
          </p:cNvPr>
          <p:cNvSpPr/>
          <p:nvPr/>
        </p:nvSpPr>
        <p:spPr>
          <a:xfrm>
            <a:off x="1276880" y="2784817"/>
            <a:ext cx="3601040" cy="128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C3A2DC-4BCB-41A9-9877-343A6C53A3C5}"/>
              </a:ext>
            </a:extLst>
          </p:cNvPr>
          <p:cNvSpPr/>
          <p:nvPr/>
        </p:nvSpPr>
        <p:spPr>
          <a:xfrm>
            <a:off x="6430570" y="1345449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41E2AE8F-2A6F-4231-8910-E7F3931B4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329" y="2819400"/>
            <a:ext cx="2466975" cy="1219200"/>
          </a:xfrm>
          <a:prstGeom prst="rect">
            <a:avLst/>
          </a:prstGeom>
        </p:spPr>
      </p:pic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328A2BB8-2ED2-4FA9-A156-C97239713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309" y="1720189"/>
            <a:ext cx="44672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6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88" y="1760775"/>
            <a:ext cx="10449364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Truncate (V, Adj)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6845" y="2982802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4560" y="1128089"/>
            <a:ext cx="5531118" cy="5241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4" y="4714248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Observing his listeners were falling asleep, the president </a:t>
            </a:r>
            <a:r>
              <a:rPr lang="en-US" sz="2000" b="1" dirty="0">
                <a:solidFill>
                  <a:schemeClr val="bg1"/>
                </a:solidFill>
              </a:rPr>
              <a:t>TRUNCATED</a:t>
            </a:r>
            <a:r>
              <a:rPr lang="en-US" sz="2000" dirty="0">
                <a:solidFill>
                  <a:schemeClr val="bg1"/>
                </a:solidFill>
              </a:rPr>
              <a:t> his speech so everyone could go home.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EEE06-DAD5-4F2A-A6B7-2317723AAA98}"/>
              </a:ext>
            </a:extLst>
          </p:cNvPr>
          <p:cNvSpPr/>
          <p:nvPr/>
        </p:nvSpPr>
        <p:spPr>
          <a:xfrm>
            <a:off x="1228492" y="3104610"/>
            <a:ext cx="3601040" cy="128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ACC61A-CE25-4A5F-B993-A7B42C61A8F3}"/>
              </a:ext>
            </a:extLst>
          </p:cNvPr>
          <p:cNvSpPr/>
          <p:nvPr/>
        </p:nvSpPr>
        <p:spPr>
          <a:xfrm>
            <a:off x="6417578" y="1359515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11991160-C243-4602-97E7-EE9759CD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793" y="3248730"/>
            <a:ext cx="2047875" cy="1000125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E941F24-4D21-4701-8CD1-B47E1B2AE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830" y="1586536"/>
            <a:ext cx="45053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9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94" y="1188251"/>
            <a:ext cx="11087100" cy="1371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Douse </a:t>
            </a:r>
            <a:r>
              <a:rPr lang="en-US" dirty="0">
                <a:solidFill>
                  <a:schemeClr val="bg1"/>
                </a:solidFill>
              </a:rPr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01205" y="2663009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55949" y="1141118"/>
            <a:ext cx="5531118" cy="5241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4" y="4375306"/>
            <a:ext cx="4771085" cy="163121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 quickly </a:t>
            </a:r>
            <a:r>
              <a:rPr lang="en-US" sz="2000" b="1" dirty="0">
                <a:solidFill>
                  <a:schemeClr val="bg1"/>
                </a:solidFill>
              </a:rPr>
              <a:t>DOUSED</a:t>
            </a:r>
            <a:r>
              <a:rPr lang="en-US" sz="2000" dirty="0">
                <a:solidFill>
                  <a:schemeClr val="bg1"/>
                </a:solidFill>
              </a:rPr>
              <a:t> the rumor I was leaving the company and going to work for one of our competitors by going directly to the president and telling him there was absolutely no truth to it.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DC8155-E5DB-4AFF-8671-F0632B478E53}"/>
              </a:ext>
            </a:extLst>
          </p:cNvPr>
          <p:cNvSpPr/>
          <p:nvPr/>
        </p:nvSpPr>
        <p:spPr>
          <a:xfrm>
            <a:off x="1212852" y="2784817"/>
            <a:ext cx="3601040" cy="128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00E9F-0DAE-4FCB-A712-6200EA2F520D}"/>
              </a:ext>
            </a:extLst>
          </p:cNvPr>
          <p:cNvSpPr/>
          <p:nvPr/>
        </p:nvSpPr>
        <p:spPr>
          <a:xfrm>
            <a:off x="6386722" y="1372544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677C50C-7E63-46F5-A2C6-508B66EE3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59" y="2900362"/>
            <a:ext cx="2743200" cy="1057275"/>
          </a:xfrm>
          <a:prstGeom prst="rect">
            <a:avLst/>
          </a:prstGeom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8B42E017-E21D-463C-8D38-CB9DE071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620" y="1723472"/>
            <a:ext cx="42957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37" y="1684394"/>
            <a:ext cx="10413883" cy="99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Forsake </a:t>
            </a:r>
            <a:r>
              <a:rPr lang="en-US" dirty="0">
                <a:solidFill>
                  <a:schemeClr val="bg1"/>
                </a:solidFill>
              </a:rPr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974531" y="3006873"/>
            <a:ext cx="4024334" cy="15319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4565" y="1095427"/>
            <a:ext cx="5531118" cy="52414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156" y="4774144"/>
            <a:ext cx="4771085" cy="101566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All the general’s troops had </a:t>
            </a:r>
            <a:r>
              <a:rPr lang="en-US" sz="2000" b="1" dirty="0">
                <a:solidFill>
                  <a:schemeClr val="bg1"/>
                </a:solidFill>
              </a:rPr>
              <a:t>FORSAKEN</a:t>
            </a:r>
            <a:r>
              <a:rPr lang="en-US" sz="2000" dirty="0">
                <a:solidFill>
                  <a:schemeClr val="bg1"/>
                </a:solidFill>
              </a:rPr>
              <a:t> him, leaving him no choice but to follow them and return to safe ground.</a:t>
            </a:r>
            <a:endParaRPr lang="en-US" sz="2000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F462D7-9748-4587-B091-6A040177B01A}"/>
              </a:ext>
            </a:extLst>
          </p:cNvPr>
          <p:cNvSpPr/>
          <p:nvPr/>
        </p:nvSpPr>
        <p:spPr>
          <a:xfrm>
            <a:off x="1186178" y="3128681"/>
            <a:ext cx="3601040" cy="1288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70BC17-25EC-4A23-BF8D-B31B0FB1D868}"/>
              </a:ext>
            </a:extLst>
          </p:cNvPr>
          <p:cNvSpPr/>
          <p:nvPr/>
        </p:nvSpPr>
        <p:spPr>
          <a:xfrm>
            <a:off x="6417578" y="1343129"/>
            <a:ext cx="5069572" cy="4778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995BBB10-46F8-4D6E-A1B1-791690BEF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691" y="3180185"/>
            <a:ext cx="2276475" cy="1219200"/>
          </a:xfrm>
          <a:prstGeom prst="rect">
            <a:avLst/>
          </a:prstGeom>
        </p:spPr>
      </p:pic>
      <p:pic>
        <p:nvPicPr>
          <p:cNvPr id="16" name="Picture 1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AFC20A1-064E-45E9-AA38-72AB15F80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501" y="1675007"/>
            <a:ext cx="46577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9" id="{BDF6A409-6641-434E-88D4-2D5E12882FA2}" vid="{56C7BBD6-85EC-45E2-87A9-CC196A9B8F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digital_lotus</Template>
  <TotalTime>397</TotalTime>
  <Words>293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Custom Design</vt:lpstr>
      <vt:lpstr>Theme9</vt:lpstr>
      <vt:lpstr>Vocabulary 14</vt:lpstr>
      <vt:lpstr>Creditor (N)</vt:lpstr>
      <vt:lpstr>Pillage (V, N)</vt:lpstr>
      <vt:lpstr>Antecedent (N, adj)</vt:lpstr>
      <vt:lpstr>Embody (V)</vt:lpstr>
      <vt:lpstr>Verbatim (Adj, Adv)</vt:lpstr>
      <vt:lpstr>Truncate (V, Adj)</vt:lpstr>
      <vt:lpstr>Douse (V)</vt:lpstr>
      <vt:lpstr>Forsake (V)</vt:lpstr>
      <vt:lpstr>Deft (Adj)</vt:lpstr>
      <vt:lpstr>Ubiquitous (Adj)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37</cp:revision>
  <dcterms:modified xsi:type="dcterms:W3CDTF">2022-05-12T18:45:51Z</dcterms:modified>
</cp:coreProperties>
</file>