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sldIdLst>
    <p:sldId id="1864" r:id="rId5"/>
    <p:sldId id="1867" r:id="rId6"/>
    <p:sldId id="1868" r:id="rId7"/>
    <p:sldId id="1869" r:id="rId8"/>
    <p:sldId id="1870" r:id="rId9"/>
    <p:sldId id="1871" r:id="rId10"/>
    <p:sldId id="1872" r:id="rId11"/>
    <p:sldId id="1873" r:id="rId12"/>
    <p:sldId id="1874" r:id="rId13"/>
    <p:sldId id="1875" r:id="rId14"/>
    <p:sldId id="1876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DBF"/>
    <a:srgbClr val="62E3E4"/>
    <a:srgbClr val="ECE0D4"/>
    <a:srgbClr val="F0E6DC"/>
    <a:srgbClr val="8F4C36"/>
    <a:srgbClr val="BB9F4B"/>
    <a:srgbClr val="4B9FBB"/>
    <a:srgbClr val="BB674B"/>
    <a:srgbClr val="D1B497"/>
    <a:srgbClr val="E3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 autoAdjust="0"/>
    <p:restoredTop sz="94648" autoAdjust="0"/>
  </p:normalViewPr>
  <p:slideViewPr>
    <p:cSldViewPr snapToGrid="0">
      <p:cViewPr varScale="1">
        <p:scale>
          <a:sx n="79" d="100"/>
          <a:sy n="79" d="100"/>
        </p:scale>
        <p:origin x="778" y="7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179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EB7EE2-04A2-4FB2-9625-C9C73AC4D32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>
                <a:latin typeface="Segoe UI" panose="020B0502040204020203" pitchFamily="34" charset="0"/>
              </a:rPr>
              <a:pPr eaLnBrk="1" hangingPunct="1"/>
              <a:t>1</a:t>
            </a:fld>
            <a:endParaRPr lang="en-US" altLang="en-US" dirty="0">
              <a:latin typeface="Segoe UI" panose="020B0502040204020203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59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00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55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61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65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17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60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8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13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22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3386FAC-ADFA-41EF-9C49-66952E35C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16198" cy="685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E9914566-E790-44E9-BF0F-0D38A423F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853E6-9C06-4DC2-B8A4-681C3D34B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B4F28166-FA93-42F3-90D5-A5BBE10D8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F0AFCE-F48A-4C35-9245-AFC31927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570FCE13-E0EE-4C5A-BDB0-04E8FE4D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-8164"/>
            <a:ext cx="4470400" cy="687705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0"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A82FA-1F05-4BAB-8768-A4575B1AE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D02F07F5-7B28-4FAB-AE64-9567EE73D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4" y="-14514"/>
            <a:ext cx="4470400" cy="687705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0"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3504F-F7AC-4961-8027-04414EA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i="0" cap="none" spc="-50" baseline="0">
                <a:ln w="3175">
                  <a:noFill/>
                </a:ln>
                <a:solidFill>
                  <a:schemeClr val="accent2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28401E1-3B09-44F5-B61D-E811BC24E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2674189-311A-4AD6-ACED-1AF386427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75AA916B-1CCB-46CB-9D3B-BAF329AD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31B5EA-A920-4B2A-8F05-3C688980E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3963" y="4943475"/>
            <a:ext cx="2908300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E42B32E-80DC-4AC0-B306-CE8E5CCD93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063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A4E97807-A99D-4012-BE47-7B3C54B502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2311" y="324854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1025974-D850-4FC0-B6B0-BBF7DFCE1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9074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073AF55-A66A-4112-A82D-E09A3D14E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850" y="4943475"/>
            <a:ext cx="2908300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BC8787E-EB24-4D42-8555-6C6C11DD5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737" y="4943475"/>
            <a:ext cx="2908300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5/12/2022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690" r:id="rId7"/>
    <p:sldLayoutId id="2147483704" r:id="rId8"/>
    <p:sldLayoutId id="2147483691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373880" y="2311400"/>
            <a:ext cx="7528560" cy="22352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6000" b="1" dirty="0">
                <a:solidFill>
                  <a:schemeClr val="accent2"/>
                </a:solidFill>
              </a:rPr>
              <a:t>Vocabulary 18</a:t>
            </a:r>
            <a:endParaRPr lang="en-US" altLang="en-US" sz="6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remove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Quirk (N, 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Have you ever noticed Brad has the strangest </a:t>
            </a:r>
            <a:r>
              <a:rPr lang="en-US" sz="1800" b="1" dirty="0">
                <a:solidFill>
                  <a:schemeClr val="bg1"/>
                </a:solidFill>
              </a:rPr>
              <a:t>QUIRK</a:t>
            </a:r>
            <a:r>
              <a:rPr lang="en-US" sz="1800" dirty="0">
                <a:solidFill>
                  <a:schemeClr val="bg1"/>
                </a:solidFill>
              </a:rPr>
              <a:t>?  Every time someone mentions the word “work,” his leg jerks.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3A01578-B9C8-4BE4-8A7C-39DF572E8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96" y="959424"/>
            <a:ext cx="4901155" cy="3600424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E7D3B466-5999-4ED6-91F0-9DFC6C0DB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001" y="2190779"/>
            <a:ext cx="2168770" cy="11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Mores 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According to Chinese </a:t>
            </a:r>
            <a:r>
              <a:rPr lang="en-US" sz="1800" b="1" dirty="0">
                <a:solidFill>
                  <a:schemeClr val="bg1"/>
                </a:solidFill>
              </a:rPr>
              <a:t>MORES</a:t>
            </a:r>
            <a:r>
              <a:rPr lang="en-US" sz="1800" dirty="0">
                <a:solidFill>
                  <a:schemeClr val="bg1"/>
                </a:solidFill>
              </a:rPr>
              <a:t>, it is considered polite for dinner guests to belch at the table as a gesture of appreciation and enjoyment.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0DC368F-B753-4359-B0CF-0093CB396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53" y="1128873"/>
            <a:ext cx="4171950" cy="366712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67E065-FE9C-44C2-98EF-DB49700EF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230" y="2200644"/>
            <a:ext cx="2474370" cy="1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Vertigo 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78221" y="1998646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12DCFF0-E837-46EA-B59A-2E5F2F5CB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85" y="1024353"/>
            <a:ext cx="4305300" cy="4162425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8956480-548A-4663-85CF-A04CA396C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892" y="2275590"/>
            <a:ext cx="2266950" cy="990600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Charles was acrophobic and even suffered from </a:t>
            </a:r>
            <a:r>
              <a:rPr lang="en-US" altLang="en-US" sz="1800" b="1" dirty="0">
                <a:solidFill>
                  <a:schemeClr val="bg1"/>
                </a:solidFill>
              </a:rPr>
              <a:t>VERTIGO</a:t>
            </a:r>
            <a:r>
              <a:rPr lang="en-US" altLang="en-US" sz="1800" dirty="0">
                <a:solidFill>
                  <a:schemeClr val="bg1"/>
                </a:solidFill>
              </a:rPr>
              <a:t> while standing on a stool, replacing the light bulbs in the kitchen.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9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Miniscule (N, Adj)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From the top of the Empire State Building everything below looks </a:t>
            </a:r>
            <a:r>
              <a:rPr lang="en-US" sz="1800" b="1" dirty="0">
                <a:solidFill>
                  <a:schemeClr val="bg1"/>
                </a:solidFill>
              </a:rPr>
              <a:t>MINISCULE</a:t>
            </a:r>
            <a:r>
              <a:rPr lang="en-US" sz="1800" dirty="0">
                <a:solidFill>
                  <a:schemeClr val="bg1"/>
                </a:solidFill>
              </a:rPr>
              <a:t>—about the same size as an ant.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D568267-0404-4D7D-80F3-83F422F6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85" y="993358"/>
            <a:ext cx="4305300" cy="417195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A17B16E-D1C4-4E23-A961-33136E85D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774" y="2245489"/>
            <a:ext cx="2247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Prevail (V)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b="1" dirty="0">
                <a:solidFill>
                  <a:schemeClr val="bg1"/>
                </a:solidFill>
              </a:rPr>
              <a:t>PREVAILING</a:t>
            </a:r>
            <a:r>
              <a:rPr lang="en-US" sz="1800" dirty="0">
                <a:solidFill>
                  <a:schemeClr val="bg1"/>
                </a:solidFill>
              </a:rPr>
              <a:t> means predominant.)        The </a:t>
            </a:r>
            <a:r>
              <a:rPr lang="en-US" sz="1800" b="1" dirty="0">
                <a:solidFill>
                  <a:schemeClr val="bg1"/>
                </a:solidFill>
              </a:rPr>
              <a:t>PREVAILING</a:t>
            </a:r>
            <a:r>
              <a:rPr lang="en-US" sz="1800" dirty="0">
                <a:solidFill>
                  <a:schemeClr val="bg1"/>
                </a:solidFill>
              </a:rPr>
              <a:t> winds were out of the northwest most of the summer months.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6" name="Picture 5" descr="A picture containing text, transport, watercraft, sailing vessel&#10;&#10;Description automatically generated">
            <a:extLst>
              <a:ext uri="{FF2B5EF4-FFF2-40B4-BE49-F238E27FC236}">
                <a16:creationId xmlns:a16="http://schemas.microsoft.com/office/drawing/2014/main" id="{609A0C10-6BEF-4D44-98E4-5D24CA1C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535" y="1250533"/>
            <a:ext cx="4267200" cy="36576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AD7B890-8CD3-4D3C-9865-CDDC2B1FC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492" y="2190780"/>
            <a:ext cx="2250240" cy="11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Vocation 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(A </a:t>
            </a:r>
            <a:r>
              <a:rPr lang="en-US" sz="1800" b="1" dirty="0">
                <a:solidFill>
                  <a:schemeClr val="bg1"/>
                </a:solidFill>
              </a:rPr>
              <a:t>VOCATION</a:t>
            </a:r>
            <a:r>
              <a:rPr lang="en-US" sz="1800" dirty="0">
                <a:solidFill>
                  <a:schemeClr val="bg1"/>
                </a:solidFill>
              </a:rPr>
              <a:t> is a person’s job, while an </a:t>
            </a:r>
            <a:r>
              <a:rPr lang="en-US" sz="1800" b="1" dirty="0">
                <a:solidFill>
                  <a:schemeClr val="bg1"/>
                </a:solidFill>
              </a:rPr>
              <a:t>AVOCATION</a:t>
            </a:r>
            <a:r>
              <a:rPr lang="en-US" sz="1800" dirty="0">
                <a:solidFill>
                  <a:schemeClr val="bg1"/>
                </a:solidFill>
              </a:rPr>
              <a:t> is a person’s hobby.) Christopher’s </a:t>
            </a:r>
            <a:r>
              <a:rPr lang="en-US" sz="1800" b="1" dirty="0">
                <a:solidFill>
                  <a:schemeClr val="bg1"/>
                </a:solidFill>
              </a:rPr>
              <a:t>VOCATION</a:t>
            </a:r>
            <a:r>
              <a:rPr lang="en-US" sz="1800" dirty="0">
                <a:solidFill>
                  <a:schemeClr val="bg1"/>
                </a:solidFill>
              </a:rPr>
              <a:t> is banking, but his </a:t>
            </a:r>
            <a:r>
              <a:rPr lang="en-US" sz="1800" b="1" dirty="0">
                <a:solidFill>
                  <a:schemeClr val="bg1"/>
                </a:solidFill>
              </a:rPr>
              <a:t>AVOCATION</a:t>
            </a:r>
            <a:r>
              <a:rPr lang="en-US" sz="1800" dirty="0">
                <a:solidFill>
                  <a:schemeClr val="bg1"/>
                </a:solidFill>
              </a:rPr>
              <a:t> is growing miniature orchids on the weekends.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4BBC3E16-8145-4C8F-A2DA-C92DEC6E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535" y="1103409"/>
            <a:ext cx="4267200" cy="401002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FA25546-9D9D-4CAD-8E29-0AFB27871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097" y="2234237"/>
            <a:ext cx="1980155" cy="10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Affidavit 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Roseanne had an </a:t>
            </a:r>
            <a:r>
              <a:rPr lang="en-US" sz="1800" b="1" dirty="0">
                <a:solidFill>
                  <a:schemeClr val="bg1"/>
                </a:solidFill>
              </a:rPr>
              <a:t>AFFIDAVIT</a:t>
            </a:r>
            <a:r>
              <a:rPr lang="en-US" sz="1800" dirty="0">
                <a:solidFill>
                  <a:schemeClr val="bg1"/>
                </a:solidFill>
              </a:rPr>
              <a:t> from her neighbor giving her permission to cut down the tree on their mutual property line.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3EBBD1D-E195-4585-B276-219B4CB76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060" y="1171262"/>
            <a:ext cx="4248150" cy="39147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1E402FF-73C4-41C2-A080-E13F460C1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349" y="2278861"/>
            <a:ext cx="21526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Elegant (Adj)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The presidential ball was an </a:t>
            </a:r>
            <a:r>
              <a:rPr lang="en-US" sz="1800" b="1" dirty="0">
                <a:solidFill>
                  <a:schemeClr val="bg1"/>
                </a:solidFill>
              </a:rPr>
              <a:t>ELEGANT</a:t>
            </a:r>
            <a:r>
              <a:rPr lang="en-US" sz="1800" dirty="0">
                <a:solidFill>
                  <a:schemeClr val="bg1"/>
                </a:solidFill>
              </a:rPr>
              <a:t> affair.  Nobody but the Turkistan ambassador ate with their hands.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2E788F4-756F-4C6A-A7BD-BADB6881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10" y="1128873"/>
            <a:ext cx="4371975" cy="394335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D6F6AFC-0D48-4AA4-A0CF-6B3293E02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797" y="2230613"/>
            <a:ext cx="2058403" cy="11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Cache (N, 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When Sam worked for the C.I.A, he directed a movie on </a:t>
            </a:r>
            <a:r>
              <a:rPr lang="en-US" sz="1800" b="1" dirty="0">
                <a:solidFill>
                  <a:schemeClr val="bg1"/>
                </a:solidFill>
              </a:rPr>
              <a:t>CACHING</a:t>
            </a:r>
            <a:r>
              <a:rPr lang="en-US" sz="1800" dirty="0">
                <a:solidFill>
                  <a:schemeClr val="bg1"/>
                </a:solidFill>
              </a:rPr>
              <a:t>—how to hide booty where it would not be discovered and would remain hidden until an agent was ready to recover the contents.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A picture containing text, book, linedrawing&#10;&#10;Description automatically generated">
            <a:extLst>
              <a:ext uri="{FF2B5EF4-FFF2-40B4-BE49-F238E27FC236}">
                <a16:creationId xmlns:a16="http://schemas.microsoft.com/office/drawing/2014/main" id="{1F1543CA-7CD1-4134-83E1-0BED1FF4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97" y="1055594"/>
            <a:ext cx="4410075" cy="41529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BF6A29-F92C-4E6F-B009-07500F321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024" y="2213327"/>
            <a:ext cx="2277776" cy="1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Comprise (V)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0E99-A15A-4841-983F-5EE04BC0E656}"/>
              </a:ext>
            </a:extLst>
          </p:cNvPr>
          <p:cNvSpPr/>
          <p:nvPr/>
        </p:nvSpPr>
        <p:spPr>
          <a:xfrm>
            <a:off x="1095215" y="1998645"/>
            <a:ext cx="4024334" cy="1531982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6C8FD-4414-4BAD-BBA7-92D959CD459C}"/>
              </a:ext>
            </a:extLst>
          </p:cNvPr>
          <p:cNvSpPr/>
          <p:nvPr/>
        </p:nvSpPr>
        <p:spPr>
          <a:xfrm>
            <a:off x="6178576" y="487717"/>
            <a:ext cx="5531118" cy="5241410"/>
          </a:xfrm>
          <a:prstGeom prst="rect">
            <a:avLst/>
          </a:prstGeom>
          <a:solidFill>
            <a:srgbClr val="8F4C3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A5C62-B338-467A-9DD4-2FB62EC21B29}"/>
              </a:ext>
            </a:extLst>
          </p:cNvPr>
          <p:cNvSpPr/>
          <p:nvPr/>
        </p:nvSpPr>
        <p:spPr>
          <a:xfrm>
            <a:off x="1318149" y="2190780"/>
            <a:ext cx="3544478" cy="1147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82129-E333-4EFB-9319-62F0EB387FC5}"/>
              </a:ext>
            </a:extLst>
          </p:cNvPr>
          <p:cNvSpPr/>
          <p:nvPr/>
        </p:nvSpPr>
        <p:spPr>
          <a:xfrm>
            <a:off x="6437296" y="746199"/>
            <a:ext cx="5043339" cy="4666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80C87C4-C150-48A2-9BE3-61399E43363C}"/>
              </a:ext>
            </a:extLst>
          </p:cNvPr>
          <p:cNvSpPr txBox="1">
            <a:spLocks/>
          </p:cNvSpPr>
          <p:nvPr/>
        </p:nvSpPr>
        <p:spPr>
          <a:xfrm>
            <a:off x="1024646" y="3960724"/>
            <a:ext cx="4460481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If we had one more kitten in the house, the litter would </a:t>
            </a:r>
            <a:r>
              <a:rPr lang="en-US" sz="1800" b="1" dirty="0">
                <a:solidFill>
                  <a:schemeClr val="bg1"/>
                </a:solidFill>
              </a:rPr>
              <a:t>COMPRISE</a:t>
            </a:r>
            <a:r>
              <a:rPr lang="en-US" sz="1800" dirty="0">
                <a:solidFill>
                  <a:schemeClr val="bg1"/>
                </a:solidFill>
              </a:rPr>
              <a:t> thirteen.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E8171-9607-45E8-946B-CCEA7C100912}"/>
              </a:ext>
            </a:extLst>
          </p:cNvPr>
          <p:cNvGrpSpPr/>
          <p:nvPr/>
        </p:nvGrpSpPr>
        <p:grpSpPr>
          <a:xfrm>
            <a:off x="316809" y="6477638"/>
            <a:ext cx="11392885" cy="382921"/>
            <a:chOff x="316809" y="6236604"/>
            <a:chExt cx="11392885" cy="623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1BBAE-85DA-4038-A465-8EA37BE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9" y="6236606"/>
              <a:ext cx="2278577" cy="6239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061808-71AA-4F3E-BBD8-CF271839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5386" y="6236606"/>
              <a:ext cx="2278577" cy="6239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8823CB-71FF-4A1A-998A-6907609B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963" y="6236606"/>
              <a:ext cx="2278577" cy="6239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BBC892-B7F9-406C-91B0-F9BD6B5B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540" y="6236605"/>
              <a:ext cx="2278577" cy="6239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ACF484-F585-4224-8D5D-476EEA7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1117" y="6236604"/>
              <a:ext cx="2278577" cy="623953"/>
            </a:xfrm>
            <a:prstGeom prst="rect">
              <a:avLst/>
            </a:prstGeom>
          </p:spPr>
        </p:pic>
      </p:grp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095A4E4-738F-4DD1-9115-00D041AE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85" y="1128873"/>
            <a:ext cx="4305300" cy="40767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14B6B8F-4F48-4242-9741-55DA56248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149" y="2211773"/>
            <a:ext cx="2013680" cy="11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0E6DC"/>
      </a:accent1>
      <a:accent2>
        <a:srgbClr val="BB674B"/>
      </a:accent2>
      <a:accent3>
        <a:srgbClr val="516673"/>
      </a:accent3>
      <a:accent4>
        <a:srgbClr val="CE9061"/>
      </a:accent4>
      <a:accent5>
        <a:srgbClr val="B6B9AE"/>
      </a:accent5>
      <a:accent6>
        <a:srgbClr val="AC7528"/>
      </a:accent6>
      <a:hlink>
        <a:srgbClr val="DDAE6D"/>
      </a:hlink>
      <a:folHlink>
        <a:srgbClr val="C8882E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ve American Heritage_TM10238373_WAC_LW_v4" id="{CD8DBC1F-6103-47D5-9C71-DE12184EFD6C}" vid="{2507BD49-7026-4E8F-85EA-549F820D09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48AAC1-C4CE-4FF3-AA8D-E74D227480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2964D-908E-485C-B8D2-CB277C005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7694BC-F79F-405B-BC53-DDA5DE16E74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Native American</Template>
  <TotalTime>126</TotalTime>
  <Words>298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UI</vt:lpstr>
      <vt:lpstr>Office Theme</vt:lpstr>
      <vt:lpstr>Vocabulary 18</vt:lpstr>
      <vt:lpstr>Vertigo (N)</vt:lpstr>
      <vt:lpstr>Miniscule (N, Adj)</vt:lpstr>
      <vt:lpstr>Prevail (V)</vt:lpstr>
      <vt:lpstr>Vocation (N)</vt:lpstr>
      <vt:lpstr>Affidavit (N)</vt:lpstr>
      <vt:lpstr>Elegant (Adj)</vt:lpstr>
      <vt:lpstr>Cache (N, V)</vt:lpstr>
      <vt:lpstr>Comprise (V)</vt:lpstr>
      <vt:lpstr>Quirk (N, V)</vt:lpstr>
      <vt:lpstr>Mores (N)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18</dc:title>
  <dc:subject/>
  <dc:creator>Debbie Riley</dc:creator>
  <cp:keywords/>
  <dc:description/>
  <cp:lastModifiedBy>Debbie Riley</cp:lastModifiedBy>
  <cp:revision>15</cp:revision>
  <dcterms:created xsi:type="dcterms:W3CDTF">2021-04-15T18:47:35Z</dcterms:created>
  <dcterms:modified xsi:type="dcterms:W3CDTF">2022-05-12T18:53:23Z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