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  <p:sldMasterId id="2147484111" r:id="rId2"/>
  </p:sldMasterIdLst>
  <p:notesMasterIdLst>
    <p:notesMasterId r:id="rId14"/>
  </p:notesMasterIdLst>
  <p:sldIdLst>
    <p:sldId id="256" r:id="rId3"/>
    <p:sldId id="25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8" r:id="rId12"/>
    <p:sldId id="26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80D"/>
    <a:srgbClr val="956537"/>
    <a:srgbClr val="FFFFFE"/>
    <a:srgbClr val="F0C193"/>
    <a:srgbClr val="690303"/>
    <a:srgbClr val="162C44"/>
    <a:srgbClr val="A9CB81"/>
    <a:srgbClr val="C8DEAF"/>
    <a:srgbClr val="86B54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AD0F-67A3-442D-B3D8-E7B95BD37DDB}" type="datetimeFigureOut">
              <a:rPr lang="en-US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BD5D-BF02-4216-9B64-47DD69D679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8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D37C22-6272-4FF6-AD43-ECEF0CC047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5486400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12BA484-EDB9-4C83-A70A-40AD1182DC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51816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330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2E67-F7B7-4583-991C-10BA18AC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C527E-0F98-41D7-9B2B-F326F1D16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9BE86-6ED8-47AC-89BB-AEA692105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943600" y="1295400"/>
            <a:ext cx="1676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A97F1-04DA-4B64-B131-E913D745C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48260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33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426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501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39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96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18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4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976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31DF-D5C4-4C54-88AB-FEC202B1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1DCA2-604A-4A47-8CBE-16601448A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493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9316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414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7751-8F9B-4A35-8F94-5F880C9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E2434-E7B1-49C5-89C2-400510958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9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2D7F-36B8-482C-8ABC-09A610B1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CCF6-1C6E-4C4E-8722-DF77E1251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2512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DAD6C-EC1F-4240-85BC-CB40A0CBA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800" y="2286000"/>
            <a:ext cx="32512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90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A8A0-6EF4-4707-AF5A-DFF362C7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BC7DF-7C3E-4097-A90D-0D88A2972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4E13F-1131-4F3B-AD9E-C7C9E502F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D479B-006F-46EB-BC94-C797AE881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2EB9B-96C1-49EA-B7B6-E25D2C104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23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C489-B52B-4543-9E0E-793F44CC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64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41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C25C-9BD0-4257-B151-37966F79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4D8D-7234-4410-AB17-4CDF110B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8427-FD0C-44A7-BBEC-D23D3C2E1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237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CD64-AC0A-4A75-91A1-DDE7BA2F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ACD7E-9EFB-40DE-92CF-14780631A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1A462-5657-4758-BC57-C79CC1E41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2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C7BE6DA-EA6D-4159-959C-664173A51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6705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Topic Goes Here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C34C5E9-BBB0-43B3-8C0F-5F43B8B7A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670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18562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F2E5C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8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407" y="1044250"/>
            <a:ext cx="9841575" cy="2646007"/>
          </a:xfrm>
        </p:spPr>
        <p:txBody>
          <a:bodyPr>
            <a:normAutofit/>
          </a:bodyPr>
          <a:lstStyle/>
          <a:p>
            <a:pPr algn="ctr"/>
            <a:r>
              <a:rPr lang="en-US" sz="6000" b="1"/>
              <a:t>Vocabulary 19</a:t>
            </a:r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77683"/>
            <a:ext cx="10387174" cy="990600"/>
          </a:xfrm>
        </p:spPr>
        <p:txBody>
          <a:bodyPr/>
          <a:lstStyle/>
          <a:p>
            <a:pPr algn="l"/>
            <a:r>
              <a:rPr lang="en-US" b="1" dirty="0"/>
              <a:t>Stupefy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4834" y="1550322"/>
            <a:ext cx="4024334" cy="1531982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904038"/>
            <a:ext cx="5434681" cy="5049924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1319" y="3775697"/>
            <a:ext cx="477108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technician seemed </a:t>
            </a:r>
            <a:r>
              <a:rPr lang="en-US" sz="2000" b="1" dirty="0"/>
              <a:t>STUPEFIED</a:t>
            </a:r>
            <a:r>
              <a:rPr lang="en-US" sz="2000" dirty="0"/>
              <a:t> when he could not fix </a:t>
            </a:r>
            <a:r>
              <a:rPr lang="en-US" sz="2000"/>
              <a:t>the computer.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5F93C-C1A8-469A-875E-ABF09A292E83}"/>
              </a:ext>
            </a:extLst>
          </p:cNvPr>
          <p:cNvSpPr/>
          <p:nvPr/>
        </p:nvSpPr>
        <p:spPr>
          <a:xfrm>
            <a:off x="1441892" y="1764925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A94837-5211-4613-941B-6E8BA5F7FE65}"/>
              </a:ext>
            </a:extLst>
          </p:cNvPr>
          <p:cNvSpPr/>
          <p:nvPr/>
        </p:nvSpPr>
        <p:spPr>
          <a:xfrm>
            <a:off x="6403974" y="1187297"/>
            <a:ext cx="4818731" cy="448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91A2F08D-28D6-4639-87AE-98C8AA4ED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514" y="1623661"/>
            <a:ext cx="4057650" cy="37719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037738C-6EFC-4D68-93A9-B587D6004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677" y="1826993"/>
            <a:ext cx="2172717" cy="10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09" y="264027"/>
            <a:ext cx="11087100" cy="1371600"/>
          </a:xfrm>
        </p:spPr>
        <p:txBody>
          <a:bodyPr/>
          <a:lstStyle/>
          <a:p>
            <a:pPr algn="l"/>
            <a:r>
              <a:rPr lang="en-US" b="1" dirty="0"/>
              <a:t>Intervene </a:t>
            </a:r>
            <a:r>
              <a:rPr lang="en-US" dirty="0">
                <a:solidFill>
                  <a:schemeClr val="tx1"/>
                </a:solidFill>
              </a:rPr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1814737"/>
            <a:ext cx="4024334" cy="1531982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44238" y="858572"/>
            <a:ext cx="5496824" cy="4976293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93899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So much had happened to the family in the </a:t>
            </a:r>
            <a:r>
              <a:rPr lang="en-US" sz="2000" b="1" dirty="0"/>
              <a:t>INTERVENING</a:t>
            </a:r>
            <a:r>
              <a:rPr lang="en-US" sz="2000" dirty="0"/>
              <a:t> years since Brett had gone off to college.  Brett felt nervous at the prospect of seeing his parents again now that they were no longer living together.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4BCB5-7BD0-4823-BDCF-138FD4E89150}"/>
              </a:ext>
            </a:extLst>
          </p:cNvPr>
          <p:cNvSpPr/>
          <p:nvPr/>
        </p:nvSpPr>
        <p:spPr>
          <a:xfrm>
            <a:off x="1318153" y="2006871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3D9B9E-D52A-44D9-9A9C-4D9C7A017F95}"/>
              </a:ext>
            </a:extLst>
          </p:cNvPr>
          <p:cNvSpPr/>
          <p:nvPr/>
        </p:nvSpPr>
        <p:spPr>
          <a:xfrm>
            <a:off x="6390939" y="1149403"/>
            <a:ext cx="4880874" cy="43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A63599E-1DBD-4330-B235-DEFF03B46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475" y="1565542"/>
            <a:ext cx="4238625" cy="356235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43A9F75-768A-4ABC-AE3B-F320ED527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095" y="2035229"/>
            <a:ext cx="2146201" cy="11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222" y="328237"/>
            <a:ext cx="10423011" cy="990600"/>
          </a:xfrm>
        </p:spPr>
        <p:txBody>
          <a:bodyPr/>
          <a:lstStyle/>
          <a:p>
            <a:pPr algn="l"/>
            <a:r>
              <a:rPr lang="en-US" b="1" dirty="0"/>
              <a:t>Aftermath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222" y="1570848"/>
            <a:ext cx="4024334" cy="1531982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36610" y="823537"/>
            <a:ext cx="5384587" cy="5051448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46" y="3755171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AFTERMATH</a:t>
            </a:r>
            <a:r>
              <a:rPr lang="en-US" sz="2000" dirty="0"/>
              <a:t> of Christina skipping classes too often to practice ballet was flunking English 101.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BE7EF7-EE77-45F7-A8F5-A3599DECB5D9}"/>
              </a:ext>
            </a:extLst>
          </p:cNvPr>
          <p:cNvSpPr/>
          <p:nvPr/>
        </p:nvSpPr>
        <p:spPr>
          <a:xfrm>
            <a:off x="1318150" y="1785393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060B66-2102-46B9-AE0A-4AC507B0DADC}"/>
              </a:ext>
            </a:extLst>
          </p:cNvPr>
          <p:cNvSpPr/>
          <p:nvPr/>
        </p:nvSpPr>
        <p:spPr>
          <a:xfrm>
            <a:off x="6530579" y="1049853"/>
            <a:ext cx="4872468" cy="459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7D092B8-00AB-49E6-8154-2E22D360E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19" y="1827831"/>
            <a:ext cx="2106112" cy="978677"/>
          </a:xfrm>
          <a:prstGeom prst="rect">
            <a:avLst/>
          </a:prstGeom>
        </p:spPr>
      </p:pic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2ECF879B-523B-405A-B851-51964B47B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513" y="1318837"/>
            <a:ext cx="4038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223" y="364993"/>
            <a:ext cx="10842814" cy="990600"/>
          </a:xfrm>
        </p:spPr>
        <p:txBody>
          <a:bodyPr/>
          <a:lstStyle/>
          <a:p>
            <a:pPr algn="l"/>
            <a:r>
              <a:rPr lang="en-US" b="1" dirty="0"/>
              <a:t>Waft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(V, 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7768" y="1391697"/>
            <a:ext cx="4024334" cy="1531982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04005" y="860293"/>
            <a:ext cx="5343652" cy="5026368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1007" y="3705723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smell of cooked bacon </a:t>
            </a:r>
            <a:r>
              <a:rPr lang="en-US" sz="2000" b="1" dirty="0"/>
              <a:t>WAFTING</a:t>
            </a:r>
            <a:r>
              <a:rPr lang="en-US" sz="2000" dirty="0"/>
              <a:t> through the cabin let everyone know it was breakfast time.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FB807C-7EAF-4CA6-9DC8-1C4C4E0AD3B2}"/>
              </a:ext>
            </a:extLst>
          </p:cNvPr>
          <p:cNvSpPr/>
          <p:nvPr/>
        </p:nvSpPr>
        <p:spPr>
          <a:xfrm>
            <a:off x="1297696" y="1583831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D6D01-07BA-4304-9D6F-24B3CB783624}"/>
              </a:ext>
            </a:extLst>
          </p:cNvPr>
          <p:cNvSpPr/>
          <p:nvPr/>
        </p:nvSpPr>
        <p:spPr>
          <a:xfrm>
            <a:off x="6570669" y="1180601"/>
            <a:ext cx="4810324" cy="43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4D166F1-E9B2-407E-B06A-6119E8971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906" y="1501814"/>
            <a:ext cx="4133850" cy="3743325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62C8A37-3E06-4DCD-AFCA-2B2E186CE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43" y="1656041"/>
            <a:ext cx="3066517" cy="10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2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90" y="425129"/>
            <a:ext cx="10450013" cy="990600"/>
          </a:xfrm>
        </p:spPr>
        <p:txBody>
          <a:bodyPr/>
          <a:lstStyle/>
          <a:p>
            <a:pPr algn="l"/>
            <a:r>
              <a:rPr lang="en-US" b="1" dirty="0"/>
              <a:t>Domain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4990" y="1472290"/>
            <a:ext cx="4024334" cy="1531982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19203" y="758858"/>
            <a:ext cx="5531118" cy="5241410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614" y="3677442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DOMAIN</a:t>
            </a:r>
            <a:r>
              <a:rPr lang="en-US" sz="2000" dirty="0"/>
              <a:t> of the native Florida panther is in the Everglades and South Central Florida.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5E7F60-C4DB-4E53-85B9-4951C58E3BF1}"/>
              </a:ext>
            </a:extLst>
          </p:cNvPr>
          <p:cNvSpPr/>
          <p:nvPr/>
        </p:nvSpPr>
        <p:spPr>
          <a:xfrm>
            <a:off x="1323044" y="169390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6C5F78-CFDA-4F5D-8F1D-03B2BE5C8724}"/>
              </a:ext>
            </a:extLst>
          </p:cNvPr>
          <p:cNvSpPr/>
          <p:nvPr/>
        </p:nvSpPr>
        <p:spPr>
          <a:xfrm>
            <a:off x="6363092" y="109586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6C1D15C-CC21-440F-A92A-C0167A8FD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071" y="1743694"/>
            <a:ext cx="2244761" cy="1048137"/>
          </a:xfrm>
          <a:prstGeom prst="rect">
            <a:avLst/>
          </a:prstGeom>
        </p:spPr>
      </p:pic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8C0E5CA-B047-4DA8-B406-D0B99519E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181" y="1445988"/>
            <a:ext cx="42957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96288"/>
            <a:ext cx="10385552" cy="990600"/>
          </a:xfrm>
        </p:spPr>
        <p:txBody>
          <a:bodyPr/>
          <a:lstStyle/>
          <a:p>
            <a:pPr algn="l"/>
            <a:r>
              <a:rPr lang="en-US" b="1" dirty="0"/>
              <a:t>Alleviate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225" y="1561567"/>
            <a:ext cx="4024334" cy="1531982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32155" y="891588"/>
            <a:ext cx="5465247" cy="4932729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49" y="3764452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When Peter arrived with sacks of ice for the BBQ, it </a:t>
            </a:r>
            <a:r>
              <a:rPr lang="en-US" sz="2000" b="1" dirty="0"/>
              <a:t>ALLEVIATED</a:t>
            </a:r>
            <a:r>
              <a:rPr lang="en-US" sz="2000" dirty="0"/>
              <a:t> the need to wait for the icemaker to produce more.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A9213C-134D-4D20-907E-27B77B751CA1}"/>
              </a:ext>
            </a:extLst>
          </p:cNvPr>
          <p:cNvSpPr/>
          <p:nvPr/>
        </p:nvSpPr>
        <p:spPr>
          <a:xfrm>
            <a:off x="1318153" y="1753701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93B01-776A-485A-A5FB-D247C46BEF01}"/>
              </a:ext>
            </a:extLst>
          </p:cNvPr>
          <p:cNvSpPr/>
          <p:nvPr/>
        </p:nvSpPr>
        <p:spPr>
          <a:xfrm>
            <a:off x="6621631" y="1156198"/>
            <a:ext cx="4774343" cy="4403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CF33A50-B56A-4067-B3DA-A305663F3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006" y="1605351"/>
            <a:ext cx="4067175" cy="35052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53FC40E-7C31-4BAD-9960-2ED4B538B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225" y="1846244"/>
            <a:ext cx="1875858" cy="10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99069"/>
            <a:ext cx="10395242" cy="990600"/>
          </a:xfrm>
        </p:spPr>
        <p:txBody>
          <a:bodyPr/>
          <a:lstStyle/>
          <a:p>
            <a:pPr algn="l"/>
            <a:r>
              <a:rPr lang="en-US" b="1" dirty="0"/>
              <a:t>Catharsis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0315" y="1340277"/>
            <a:ext cx="4024334" cy="1531982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839190"/>
            <a:ext cx="5484990" cy="5065764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5567" y="3372072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After Jeremy returned to the French World War II battlefield, he had known fifty years before, he said he found the experience </a:t>
            </a:r>
            <a:r>
              <a:rPr lang="en-US" sz="2000" b="1" dirty="0"/>
              <a:t>CATHARTIC</a:t>
            </a:r>
            <a:r>
              <a:rPr lang="en-US" sz="2000" dirty="0"/>
              <a:t>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32BE8C-2F85-47E5-A641-88CBB019591E}"/>
              </a:ext>
            </a:extLst>
          </p:cNvPr>
          <p:cNvSpPr/>
          <p:nvPr/>
        </p:nvSpPr>
        <p:spPr>
          <a:xfrm>
            <a:off x="1420243" y="153583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BDBF7-504D-447D-8F8D-FA66901F4FD9}"/>
              </a:ext>
            </a:extLst>
          </p:cNvPr>
          <p:cNvSpPr/>
          <p:nvPr/>
        </p:nvSpPr>
        <p:spPr>
          <a:xfrm>
            <a:off x="6448003" y="1090419"/>
            <a:ext cx="4854241" cy="4563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3DF894A1-F674-41E3-ABDA-9858DB2C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160" y="1481358"/>
            <a:ext cx="3971925" cy="378142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5C7F343-03A1-468C-B201-30D033CFC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430" y="1607134"/>
            <a:ext cx="2664475" cy="10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5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30732"/>
            <a:ext cx="10449364" cy="990600"/>
          </a:xfrm>
        </p:spPr>
        <p:txBody>
          <a:bodyPr/>
          <a:lstStyle/>
          <a:p>
            <a:pPr algn="l"/>
            <a:r>
              <a:rPr lang="en-US" b="1" dirty="0"/>
              <a:t>Zany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(N, Adj)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225" y="1659156"/>
            <a:ext cx="4024334" cy="1531982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7173" y="914823"/>
            <a:ext cx="5203857" cy="4789273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49" y="3677277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ZANIEST</a:t>
            </a:r>
            <a:r>
              <a:rPr lang="en-US" sz="2000" dirty="0"/>
              <a:t> people I ever saw were an entire fraternity of guys trying to get into a telephone booth all at the same time.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C507A-5081-4119-9C0E-864444B9000F}"/>
              </a:ext>
            </a:extLst>
          </p:cNvPr>
          <p:cNvSpPr/>
          <p:nvPr/>
        </p:nvSpPr>
        <p:spPr>
          <a:xfrm>
            <a:off x="1324518" y="1893736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CB6FA-E084-4006-B257-E9601DD43E76}"/>
              </a:ext>
            </a:extLst>
          </p:cNvPr>
          <p:cNvSpPr/>
          <p:nvPr/>
        </p:nvSpPr>
        <p:spPr>
          <a:xfrm>
            <a:off x="6692715" y="1172846"/>
            <a:ext cx="4632771" cy="4248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BA9DEC07-4E6A-446F-92C7-BE168ED08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087" y="1434927"/>
            <a:ext cx="4010025" cy="36195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651A801-5D5A-4228-AEC0-0EAD88F7D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64" y="2005599"/>
            <a:ext cx="22860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9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856" y="253405"/>
            <a:ext cx="11087100" cy="1371600"/>
          </a:xfrm>
        </p:spPr>
        <p:txBody>
          <a:bodyPr/>
          <a:lstStyle/>
          <a:p>
            <a:pPr algn="l"/>
            <a:r>
              <a:rPr lang="en-US" b="1" dirty="0"/>
              <a:t>Ajar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(Adj)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225" y="1432872"/>
            <a:ext cx="4024334" cy="1531982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73799" y="800615"/>
            <a:ext cx="5401677" cy="4949655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49" y="3611082"/>
            <a:ext cx="4771085" cy="163121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Even though Mr. Kramer had at first verbally rejected the offer to sell his hardware store, he left the offer </a:t>
            </a:r>
            <a:r>
              <a:rPr lang="en-US" sz="2000" b="1" dirty="0"/>
              <a:t>AJAR</a:t>
            </a:r>
            <a:r>
              <a:rPr lang="en-US" sz="2000" dirty="0"/>
              <a:t> by saying he would reconsider after the Christmas season.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76288-FF8D-4A35-8E53-57901D56D984}"/>
              </a:ext>
            </a:extLst>
          </p:cNvPr>
          <p:cNvSpPr/>
          <p:nvPr/>
        </p:nvSpPr>
        <p:spPr>
          <a:xfrm>
            <a:off x="1318153" y="1625006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30A2D5-7901-4E57-BB3C-2E512BCCDC23}"/>
              </a:ext>
            </a:extLst>
          </p:cNvPr>
          <p:cNvSpPr/>
          <p:nvPr/>
        </p:nvSpPr>
        <p:spPr>
          <a:xfrm>
            <a:off x="6542842" y="1094236"/>
            <a:ext cx="4863590" cy="4412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3CEA569-7E6D-4037-A76A-E96E0592B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912" y="1347676"/>
            <a:ext cx="3981450" cy="366712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B47A153-878A-448C-BBB5-28FB70A01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19" y="1741662"/>
            <a:ext cx="11239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3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52529"/>
            <a:ext cx="10413883" cy="990600"/>
          </a:xfrm>
        </p:spPr>
        <p:txBody>
          <a:bodyPr/>
          <a:lstStyle/>
          <a:p>
            <a:pPr algn="l"/>
            <a:r>
              <a:rPr lang="en-US" b="1" dirty="0"/>
              <a:t>Bleak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(Adj)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225" y="1597981"/>
            <a:ext cx="4024334" cy="1531982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03342" y="966865"/>
            <a:ext cx="5408048" cy="4738856"/>
          </a:xfrm>
          <a:prstGeom prst="rect">
            <a:avLst/>
          </a:prstGeom>
          <a:solidFill>
            <a:srgbClr val="46280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49" y="3728038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vet said we should keep our hopes up, but the chance of our dog, Spot, surviving the car accident appeared </a:t>
            </a:r>
            <a:r>
              <a:rPr lang="en-US" sz="2000" b="1" dirty="0"/>
              <a:t>BLEAK</a:t>
            </a:r>
            <a:r>
              <a:rPr lang="en-US" sz="2000" dirty="0"/>
              <a:t>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67915F-E18E-4C2B-8A5B-62F40B61796F}"/>
              </a:ext>
            </a:extLst>
          </p:cNvPr>
          <p:cNvSpPr/>
          <p:nvPr/>
        </p:nvSpPr>
        <p:spPr>
          <a:xfrm>
            <a:off x="1318153" y="1813873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071557-647A-4821-94D9-67E64CDE6827}"/>
              </a:ext>
            </a:extLst>
          </p:cNvPr>
          <p:cNvSpPr/>
          <p:nvPr/>
        </p:nvSpPr>
        <p:spPr>
          <a:xfrm>
            <a:off x="6480009" y="1209999"/>
            <a:ext cx="4854713" cy="425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0216759-0771-4ACE-8C39-32F32A73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815" y="1586263"/>
            <a:ext cx="4229100" cy="347662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B404A65-F79E-427F-B73F-1039A9C07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681" y="1819612"/>
            <a:ext cx="2388736" cy="11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digital_lotus</Template>
  <TotalTime>312</TotalTime>
  <Words>291</Words>
  <Application>Microsoft Office PowerPoint</Application>
  <PresentationFormat>Widescreen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Corbel</vt:lpstr>
      <vt:lpstr>Times New Roman</vt:lpstr>
      <vt:lpstr>Custom Design</vt:lpstr>
      <vt:lpstr>Basis</vt:lpstr>
      <vt:lpstr>Vocabulary 19</vt:lpstr>
      <vt:lpstr>Aftermath (N)</vt:lpstr>
      <vt:lpstr>Waft (V, N)</vt:lpstr>
      <vt:lpstr>Domain (N)</vt:lpstr>
      <vt:lpstr>Alleviate (V)</vt:lpstr>
      <vt:lpstr>Catharsis (N)</vt:lpstr>
      <vt:lpstr>Zany (N, Adj)</vt:lpstr>
      <vt:lpstr>Ajar (Adj)</vt:lpstr>
      <vt:lpstr>Bleak (Adj)</vt:lpstr>
      <vt:lpstr>Stupefy (V)</vt:lpstr>
      <vt:lpstr>Intervene (V)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Debbie Riley</dc:creator>
  <cp:lastModifiedBy>Debbie Riley</cp:lastModifiedBy>
  <cp:revision>31</cp:revision>
  <dcterms:modified xsi:type="dcterms:W3CDTF">2022-05-12T18:55:43Z</dcterms:modified>
</cp:coreProperties>
</file>